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6" r:id="rId2"/>
    <p:sldId id="281" r:id="rId3"/>
    <p:sldId id="268" r:id="rId4"/>
    <p:sldId id="311" r:id="rId5"/>
    <p:sldId id="279" r:id="rId6"/>
    <p:sldId id="319" r:id="rId7"/>
    <p:sldId id="320" r:id="rId8"/>
    <p:sldId id="321" r:id="rId9"/>
    <p:sldId id="322" r:id="rId10"/>
    <p:sldId id="323" r:id="rId11"/>
    <p:sldId id="318" r:id="rId12"/>
    <p:sldId id="258" r:id="rId13"/>
    <p:sldId id="280" r:id="rId14"/>
    <p:sldId id="282" r:id="rId15"/>
    <p:sldId id="283" r:id="rId16"/>
    <p:sldId id="284" r:id="rId17"/>
    <p:sldId id="285" r:id="rId18"/>
    <p:sldId id="325" r:id="rId19"/>
    <p:sldId id="286" r:id="rId20"/>
    <p:sldId id="326" r:id="rId21"/>
    <p:sldId id="287" r:id="rId22"/>
    <p:sldId id="288" r:id="rId23"/>
    <p:sldId id="289" r:id="rId24"/>
    <p:sldId id="290" r:id="rId25"/>
    <p:sldId id="330" r:id="rId26"/>
    <p:sldId id="331" r:id="rId27"/>
    <p:sldId id="332" r:id="rId28"/>
    <p:sldId id="297" r:id="rId29"/>
    <p:sldId id="291" r:id="rId30"/>
    <p:sldId id="333" r:id="rId31"/>
    <p:sldId id="292" r:id="rId32"/>
    <p:sldId id="334" r:id="rId33"/>
    <p:sldId id="337" r:id="rId34"/>
    <p:sldId id="336" r:id="rId35"/>
    <p:sldId id="293" r:id="rId36"/>
    <p:sldId id="295" r:id="rId37"/>
    <p:sldId id="338" r:id="rId38"/>
    <p:sldId id="339" r:id="rId39"/>
    <p:sldId id="296" r:id="rId40"/>
    <p:sldId id="314" r:id="rId41"/>
    <p:sldId id="305" r:id="rId42"/>
    <p:sldId id="309" r:id="rId43"/>
  </p:sldIdLst>
  <p:sldSz cx="12192000" cy="6858000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athe N'GUESSAN" initials="AN" lastIdx="1" clrIdx="0">
    <p:extLst>
      <p:ext uri="{19B8F6BF-5375-455C-9EA6-DF929625EA0E}">
        <p15:presenceInfo xmlns:p15="http://schemas.microsoft.com/office/powerpoint/2012/main" userId="S::agathe.nguessan@bilebrizoua.ci::bf4527d1-2e6e-44eb-851f-06dc3a9b5c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82729" autoAdjust="0"/>
  </p:normalViewPr>
  <p:slideViewPr>
    <p:cSldViewPr snapToGrid="0">
      <p:cViewPr varScale="1">
        <p:scale>
          <a:sx n="75" d="100"/>
          <a:sy n="75" d="100"/>
        </p:scale>
        <p:origin x="2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5E02D-A8DC-4A77-8B11-F6F0E557257C}" type="datetimeFigureOut">
              <a:rPr lang="fr-FR" smtClean="0"/>
              <a:t>28/10/2024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D8988-97FA-48AE-B9C9-2E588CAC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54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46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715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19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344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449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516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687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789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94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494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55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I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830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191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541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869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335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237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656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394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396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751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77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I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198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687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1586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7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13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4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14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74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06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D8988-97FA-48AE-B9C9-2E588CAC6C9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37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1F14-A90E-4434-89BE-16A71B32E837}" type="datetime1">
              <a:rPr lang="fr-FR" smtClean="0"/>
              <a:t>28/10/2024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89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C46F-0C2C-427C-8522-E899A9DDC930}" type="datetime1">
              <a:rPr lang="fr-FR" smtClean="0"/>
              <a:t>28/10/2024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53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541-91BE-48A1-AB9F-B4E998202EED}" type="datetime1">
              <a:rPr lang="fr-FR" smtClean="0"/>
              <a:t>28/10/2024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03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DF4A-0588-42D2-9473-E2DBC52C704A}" type="datetime1">
              <a:rPr lang="fr-FR" smtClean="0"/>
              <a:t>28/10/2024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57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F0BC-C43B-45AA-B0A4-1DF68F9B115B}" type="datetime1">
              <a:rPr lang="fr-FR" smtClean="0"/>
              <a:t>28/10/2024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7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9261-C398-49D9-B132-99E343EBBD98}" type="datetime1">
              <a:rPr lang="fr-FR" smtClean="0"/>
              <a:t>28/10/2024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51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B015-B589-4E1C-ADE1-CC14ED8B708E}" type="datetime1">
              <a:rPr lang="fr-FR" smtClean="0"/>
              <a:t>28/10/2024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60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D686-FBFB-4344-8B49-3FAA47655B90}" type="datetime1">
              <a:rPr lang="fr-FR" smtClean="0"/>
              <a:t>28/10/2024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84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EE02-243D-4872-93F0-5FC67031843F}" type="datetime1">
              <a:rPr lang="fr-FR" smtClean="0"/>
              <a:t>28/10/2024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87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BF87-0758-45D3-8EA8-08138ADE502B}" type="datetime1">
              <a:rPr lang="fr-FR" smtClean="0"/>
              <a:t>28/10/2024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2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F3A9-62B1-4C97-BC98-22078844252F}" type="datetime1">
              <a:rPr lang="fr-FR" smtClean="0"/>
              <a:t>28/10/2024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17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D3F2-F943-41F0-AC94-88095435F59E}" type="datetime1">
              <a:rPr lang="fr-FR" smtClean="0"/>
              <a:t>28/10/2024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8FF5A-9E22-4946-973B-67F68FAD47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59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mailto:michel.brizoua@bilebrizoua.c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98500" y="1279015"/>
            <a:ext cx="114935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700" b="1" dirty="0">
                <a:solidFill>
                  <a:schemeClr val="bg1"/>
                </a:solidFill>
                <a:latin typeface="Arial Narrow" panose="020B0606020202030204" pitchFamily="34" charset="0"/>
              </a:rPr>
              <a:t>FAUTES ET INSUFFISANCES MANAGÉRIALES : RÔLE ET RESPONSABILITÉ </a:t>
            </a:r>
          </a:p>
          <a:p>
            <a:pPr algn="ctr"/>
            <a:r>
              <a:rPr lang="fr-FR" sz="4700" b="1" dirty="0">
                <a:solidFill>
                  <a:schemeClr val="bg1"/>
                </a:solidFill>
                <a:latin typeface="Arial Narrow" panose="020B0606020202030204" pitchFamily="34" charset="0"/>
              </a:rPr>
              <a:t>DU CONSEIL D'ADMINISTRATION </a:t>
            </a:r>
          </a:p>
          <a:p>
            <a:endParaRPr lang="fr-FR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51564" y="3925893"/>
            <a:ext cx="5758772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fr-FR" sz="3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ABIDJAN</a:t>
            </a:r>
          </a:p>
          <a:p>
            <a:pPr lvl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fr-FR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fr-FR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4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29 OCTOBRE 2024</a:t>
            </a:r>
          </a:p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endParaRPr lang="fr-FR" sz="800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fr-FR" sz="1600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lvl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fr-FR" sz="24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Me Michel BRIZOUA-BI</a:t>
            </a:r>
          </a:p>
          <a:p>
            <a:pPr lvl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fr-FR" sz="24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Avocat-Associé</a:t>
            </a:r>
            <a:br>
              <a:rPr lang="fr-FR" sz="24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</a:br>
            <a:r>
              <a:rPr lang="fr-FR" sz="16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lvl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fr-FR" sz="28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BILÉ-AKA, BRIZOUA-BI &amp; Associés </a:t>
            </a:r>
          </a:p>
          <a:p>
            <a:pPr algn="ctr"/>
            <a:r>
              <a:rPr lang="fr-FR" sz="4400" dirty="0">
                <a:solidFill>
                  <a:schemeClr val="bg1"/>
                </a:solidFill>
              </a:rPr>
              <a:t> </a:t>
            </a:r>
            <a:endParaRPr lang="fr-FR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fr-FR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1</a:t>
            </a:fld>
            <a:endParaRPr lang="fr-FR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5DE338E-6751-482E-A389-C9634892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54000"/>
          </a:blip>
          <a:srcRect/>
          <a:stretch>
            <a:fillRect/>
          </a:stretch>
        </p:blipFill>
        <p:spPr bwMode="auto">
          <a:xfrm>
            <a:off x="5664200" y="0"/>
            <a:ext cx="863600" cy="8636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47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41300" y="2489201"/>
            <a:ext cx="11709400" cy="1396999"/>
          </a:xfrm>
          <a:solidFill>
            <a:srgbClr val="002060"/>
          </a:solidFill>
          <a:ln>
            <a:noFill/>
          </a:ln>
        </p:spPr>
        <p:txBody>
          <a:bodyPr>
            <a:noAutofit/>
          </a:bodyPr>
          <a:lstStyle/>
          <a:p>
            <a:pPr marL="342900" indent="-342900" algn="ctr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br>
              <a:rPr lang="fr-FR" sz="5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5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RESPONSABILITÉS EN CAS D’INSUFFISANCES </a:t>
            </a: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  <a:t>ET FAUTES MANAGÉRIALES</a:t>
            </a: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24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CI" b="1" dirty="0">
                <a:solidFill>
                  <a:srgbClr val="FFFFFF"/>
                </a:solidFill>
              </a:rPr>
            </a:br>
            <a:endParaRPr lang="fr-F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10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3350" y="1401266"/>
            <a:ext cx="11925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QUESTION QUI FACHE QUAND LES DIFFICULTÉS SURVIENNENT: OÙ ÉTAIT LE CONSEIL D’ADMINISTRATION?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CIBLE PRINCIPALE: LA DIRECTION GÉNÉRALE ( LE CAS DE BOEING)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LE CHOIX DU DIRECTEUR GÉNÉRAL ÉMANE DU CONSEIL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LES RISQUES JUDICIAIRES : SE PRÉPARER A AFFRONTER LE JUGE</a:t>
            </a:r>
            <a:endParaRPr lang="fr-CI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67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136525"/>
            <a:ext cx="11620500" cy="150177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fr-FR" sz="48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LES NOTIONS D’INSUFFISANCES ET FAUTES MANAGÉRIALES</a:t>
            </a:r>
            <a:br>
              <a:rPr lang="fr-CI" sz="5400" b="1" dirty="0"/>
            </a:br>
            <a:b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fr-FR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44728" y="2232791"/>
            <a:ext cx="10531743" cy="398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INSUFFISANCES MANAGÉRIALES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ERREURS DE GESTION</a:t>
            </a:r>
          </a:p>
          <a:p>
            <a:pPr marL="342900" lvl="0" indent="-3429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FAUTES DE GESTION</a:t>
            </a:r>
            <a:endParaRPr lang="fr-FR" sz="3600" dirty="0">
              <a:solidFill>
                <a:schemeClr val="bg1"/>
              </a:solidFill>
            </a:endParaRP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907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03200" y="136525"/>
            <a:ext cx="11576050" cy="123110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LES INSUFFISANCES MANAGÉRIALES</a:t>
            </a:r>
          </a:p>
          <a:p>
            <a:pPr algn="ctr"/>
            <a:endParaRPr lang="fr-FR" sz="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E4F6F-02E2-4221-A612-09E831C40BCA}"/>
              </a:ext>
            </a:extLst>
          </p:cNvPr>
          <p:cNvSpPr/>
          <p:nvPr/>
        </p:nvSpPr>
        <p:spPr>
          <a:xfrm>
            <a:off x="1035050" y="1770479"/>
            <a:ext cx="101219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MANQUE D’AUTORITÉ ET DE LEADERSHIP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INSUFFISANCES TECHNIQUES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LENTEUR DANS LA PRISE DE DÉCISION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FAIBLESSES DANS L’ANTICIPATION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MAUVAISE APPLICATION DE LA STRATÉGIE ET DES DÉCISIONS DU CONSEIL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INCAPACITÉ PROLONGÉE D’ATTEINDRE LES </a:t>
            </a:r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86078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36525"/>
            <a:ext cx="12192000" cy="13094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LES ERREURS DE GESTION</a:t>
            </a:r>
          </a:p>
          <a:p>
            <a:pPr lvl="0" algn="ctr">
              <a:lnSpc>
                <a:spcPct val="150000"/>
              </a:lnSpc>
            </a:pPr>
            <a:endParaRPr lang="fr-FR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71938" y="2082208"/>
            <a:ext cx="1024832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BONNE FOI COMME CRITÈRE D’APPRÉCIATION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DÉCISION EMPREINTE DE LA VOLONTÉ DE SERVIR EXCLUSIVEMENT L’INTÉRÊT DE L’ENTREPRISE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PARAMÈTRES INTERNES OU EXTERNES IMPRÉVISIBLES QUI AFFECTENT NÉGATIVEMENT LE RÉSULTAT OBTENU</a:t>
            </a:r>
            <a:endParaRPr lang="fr-CI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20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36525"/>
            <a:ext cx="12192000" cy="140179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LES FAUTES DE GESTION</a:t>
            </a:r>
          </a:p>
          <a:p>
            <a:pPr lvl="0" algn="ctr">
              <a:lnSpc>
                <a:spcPct val="150000"/>
              </a:lnSpc>
            </a:pPr>
            <a:endParaRPr lang="fr-FR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15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18FC4A-4C7B-41EF-92B8-3A25F63CEF50}"/>
              </a:ext>
            </a:extLst>
          </p:cNvPr>
          <p:cNvSpPr/>
          <p:nvPr/>
        </p:nvSpPr>
        <p:spPr>
          <a:xfrm>
            <a:off x="1270000" y="1556984"/>
            <a:ext cx="10922000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MAUVAISE FOI ET ACTE INTENTIONNEL NUISIBLE AUX INTERÊTS DE L’ENTREPRISE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VIOLATION OU NON-RESPECT DES DIRECTIVES DU CONSEIL D’ADMINISTRATION </a:t>
            </a:r>
            <a:endParaRPr lang="fr-CI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INOBSERVATION DES RÈGLES ET PROCÉDURES INTERNES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ACTES CONTRAIRES A L’ESPRIT DU « BON PÈRE DE FAMILLE »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ACTES CONTRAIRES A LA CULTURE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110847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1968" y="506680"/>
            <a:ext cx="11948064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  <a:t>L’OBJECTIF : ASSURER LA PÉRENNITÉ DE L’ENTREPRISE</a:t>
            </a:r>
            <a:endParaRPr lang="fr-FR" sz="2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4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16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E7169-54C0-40F3-A8F7-DBE12500A0D7}"/>
              </a:ext>
            </a:extLst>
          </p:cNvPr>
          <p:cNvSpPr/>
          <p:nvPr/>
        </p:nvSpPr>
        <p:spPr>
          <a:xfrm>
            <a:off x="1397000" y="2594362"/>
            <a:ext cx="10795000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 DIRECTEUR GÉNÉRAL EST UN PILOTE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ERREURS ET FAUTES DE PILOTAGE SONT ÉVITABLES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 RÔLE DU CONSEIL D’ADMINISTRATION C’EST D’ÉVITER                      LE CRASH</a:t>
            </a:r>
          </a:p>
        </p:txBody>
      </p:sp>
    </p:spTree>
    <p:extLst>
      <p:ext uri="{BB962C8B-B14F-4D97-AF65-F5344CB8AC3E}">
        <p14:creationId xmlns:p14="http://schemas.microsoft.com/office/powerpoint/2010/main" val="156539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74650" y="2447925"/>
            <a:ext cx="114427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ATTENTES ENVERS LE CONSEIL D’ADMINISTRATION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28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18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8534D3-9C4E-43D4-81DC-AE9EA1C44008}"/>
              </a:ext>
            </a:extLst>
          </p:cNvPr>
          <p:cNvSpPr/>
          <p:nvPr/>
        </p:nvSpPr>
        <p:spPr>
          <a:xfrm>
            <a:off x="4254500" y="453196"/>
            <a:ext cx="6616700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VIGILANCE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PROACTIVITÉ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CURIOSITÉ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ESPRIT CRITIQUE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OBJECTIVITÉ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COURAGE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SAGESSE</a:t>
            </a:r>
          </a:p>
        </p:txBody>
      </p:sp>
    </p:spTree>
    <p:extLst>
      <p:ext uri="{BB962C8B-B14F-4D97-AF65-F5344CB8AC3E}">
        <p14:creationId xmlns:p14="http://schemas.microsoft.com/office/powerpoint/2010/main" val="297449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0850" y="2448471"/>
            <a:ext cx="11290300" cy="172354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prstClr val="white"/>
                </a:solidFill>
                <a:latin typeface="Arial Narrow" panose="020B0606020202030204" pitchFamily="34" charset="0"/>
              </a:rPr>
              <a:t>  LES ATTENTES ENVERS LA DIRECTION GÉNÉRALE</a:t>
            </a:r>
            <a:endParaRPr lang="fr-FR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fr-FR" sz="1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/>
            <a:endParaRPr lang="fr-FR" sz="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77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04800" y="109119"/>
            <a:ext cx="11887200" cy="10995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50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 DE VOL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6100" y="1274430"/>
            <a:ext cx="118872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 COMPLEXITÉ DE L’ENVIRONNEMENT DE L’ENTREPRISE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 REDOUTABLE DÉFI PERMANENT : AFFRONTER L'IMPRÉVU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L’ÉPÉE DU RÉGULATEUR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 VALEUR AJOUTÉE DU CONSEIL: AGIR EN AMONT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UN INDICATEUR CLÉ: LA COMPOSITION DU CONSEIL D’ADMINISTRATION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RESPONSABILITES EN CAS D’INSUFFISANCES ET FAUTES MANAGÉRIALES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CI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NOTIONS D’INSUFFISANCES ET FAUTES MANAGÉRIALES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L’OBJECTIF : ASSURER LA PÉRENNITÉ DE L’ENTREPRISE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2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  <a:t>	</a:t>
            </a:r>
            <a:endParaRPr lang="fr-CI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CI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443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54400" y="635758"/>
            <a:ext cx="756920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COMPÉTENCE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L’INTÉGRITÉ IRRÉPROCHABLE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TRANSPARENCE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FLUIDITÉ DE LA COMMUNICATION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DILIGENCE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LOYAUTÉ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PERFORMANCES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24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7800" y="136525"/>
            <a:ext cx="116205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"/>
              </a:rPr>
              <a:t>LES DÉFIS DE L’ADMINISTRATEUR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"/>
              </a:rPr>
              <a:t>DANS SA MISSION</a:t>
            </a:r>
            <a:endParaRPr lang="fr-CI" sz="4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A2B4AB-F6EF-46E7-A9BF-DF9E3D486438}"/>
              </a:ext>
            </a:extLst>
          </p:cNvPr>
          <p:cNvSpPr txBox="1"/>
          <p:nvPr/>
        </p:nvSpPr>
        <p:spPr>
          <a:xfrm>
            <a:off x="2646873" y="1905901"/>
            <a:ext cx="8706927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DISTANCE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endParaRPr lang="fr-FR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DÉPENDANCE ENVERS LES INFORMATIONS DU MANAGEMENT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 TEMPS D’ANALYSE DE LA DOCUMENTATION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MUTATIONS RAPIDES ET LA COMPLEXITÉ D’UN SECTEUR D’ACTIVITÉ</a:t>
            </a:r>
          </a:p>
        </p:txBody>
      </p:sp>
    </p:spTree>
    <p:extLst>
      <p:ext uri="{BB962C8B-B14F-4D97-AF65-F5344CB8AC3E}">
        <p14:creationId xmlns:p14="http://schemas.microsoft.com/office/powerpoint/2010/main" val="19704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04800" y="136525"/>
            <a:ext cx="11582400" cy="166199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PIÈGES À ÉVITER DANS LA RELATION AVEC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 DIRECTION GÉNÉRALE</a:t>
            </a:r>
            <a:endParaRPr lang="fr-FR" sz="4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solidFill>
                <a:srgbClr val="FFFFFF"/>
              </a:solidFill>
              <a:latin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22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BCBC10-779F-42C2-80CD-8B4BB4EA9D92}"/>
              </a:ext>
            </a:extLst>
          </p:cNvPr>
          <p:cNvSpPr txBox="1"/>
          <p:nvPr/>
        </p:nvSpPr>
        <p:spPr>
          <a:xfrm>
            <a:off x="2002378" y="2026908"/>
            <a:ext cx="9609643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L’EXCÈS DE CONFIANCE ENVERS LE DIRECTEUR GÉNÉRAL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FAMILIARITÉ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L’ESPRIT DE SUBORDINATION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PRESSION PERMANENTE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L’INTRUSION DANS LE PROCESSUS DÉCISIONNEL</a:t>
            </a:r>
            <a:endParaRPr lang="fr-CI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17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66701" y="136525"/>
            <a:ext cx="11341100" cy="16004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</a:t>
            </a:r>
            <a:r>
              <a:rPr 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REPÈRES</a:t>
            </a:r>
            <a:r>
              <a:rPr 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TEXTUELS POUR LE SUIVI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DU MANAGEMENT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23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F46FB1-B33E-4FE1-8FF8-5C16234D174E}"/>
              </a:ext>
            </a:extLst>
          </p:cNvPr>
          <p:cNvSpPr txBox="1"/>
          <p:nvPr/>
        </p:nvSpPr>
        <p:spPr>
          <a:xfrm>
            <a:off x="2130631" y="1828933"/>
            <a:ext cx="9807369" cy="523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LÉGISLATION ET LA RÉGLEMENTATION DU SECTEUR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STATUTS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RÈGLES ET PROCÉDURES DE GOUVERNANCE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 PLAN STRATÉGIQUE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DÉCISIONS ET DIRECTIVES DU CONSEIL D’ADMINISTRATION</a:t>
            </a:r>
            <a:endParaRPr lang="fr-FR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endParaRPr lang="fr-FR" sz="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14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41300" y="2604992"/>
            <a:ext cx="11709400" cy="164801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POUVOIRS SPÉCIAUX DU CONSEIL D’ADMINISTRATION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217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79400" y="2482169"/>
            <a:ext cx="11239500" cy="13094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NUITS BLANCHES DE L’ADMINISTRATEUR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670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73301" y="643622"/>
            <a:ext cx="8763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endParaRPr lang="fr-FR" sz="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ZONES DE FRAGILITÉS NON APPARENTES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RÉTENTION DES TALENTS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FRAUDES ET ACTES DÉLOYAUX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MAÎTRISE DES RISQUES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CYBERCRIMINALITÉ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RÉPUTATION DE L’ENTREPRISE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2977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66701" y="2591425"/>
            <a:ext cx="112902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DETECTER LES ALERTES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DANS LES DOCUMENTS SOCIAUX</a:t>
            </a:r>
            <a:endParaRPr 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163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5051" y="797510"/>
            <a:ext cx="10318750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UN LOURD DÉFI: VOLUME DES DOCUMENTS ET RAPPORTS À TRAITER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UNE DOCUMENTATION SOUMISE A LA DERNIÈRE MINUTE AU CONSEIL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ERREURS ET INEXACTITUDES DE DONNÉES CHIFFRÉES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L’INFORMATION IMPRÉCISE OU NON ACTUALISÉE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L’ABSENCE D’ANALYSES COMPARATIVES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1362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4001" y="2466370"/>
            <a:ext cx="113284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FLAIRER LES </a:t>
            </a:r>
            <a:r>
              <a:rPr 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DIFFICULTÉS</a:t>
            </a:r>
            <a:r>
              <a:rPr 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ET </a:t>
            </a:r>
            <a:r>
              <a:rPr 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DÉFAILLANCES</a:t>
            </a:r>
            <a:r>
              <a:rPr 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POTENTIELLES</a:t>
            </a:r>
            <a:endParaRPr 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fr-FR" sz="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26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04892" y="0"/>
            <a:ext cx="11487108" cy="836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ATTENTES ENVERS LE CONSEIL D’ADMINISTRATION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ATTENTES ENVERS LA DIRECTION GÉNÉRALE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DÉFIS DE L’ADMINISTRATEUR DANS SA MISSION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PIÈGES A ÉVITER AVEC LA DIRECTION GÉNÉRALE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REPÈRES TEXTUELS POUR LE SUIVI DU MANAGEMENT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POUVOIRS SPÉCIAUX DU CONSEIL D’ADMINISTRATION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NUITS BLANCHES DE L’ADMINISTRATEUR DANS LE SUIVI DU MANAGEMENT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DETECTER LES ALERTES DANS LES DOCUMENTS SOCIAUX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CI" sz="12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FLAIRER LES DIFFICULTES ET DÉFAILLANCES POTENTIELLES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L’ACCÈS A L’INFORMATION: UN DROIT ET UN DEVOIR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2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857924" y="6268164"/>
            <a:ext cx="2743200" cy="365125"/>
          </a:xfrm>
        </p:spPr>
        <p:txBody>
          <a:bodyPr/>
          <a:lstStyle/>
          <a:p>
            <a:fld id="{7178FF5A-9E22-4946-973B-67F68FAD47D6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4016" y="224711"/>
            <a:ext cx="11487108" cy="184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fr-FR" sz="4800" b="1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436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1115" y="191560"/>
            <a:ext cx="11509169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PERTE DE CLIENTS ENTRAINANT DES CHUTES IMPORTANTES DE REVENUS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1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STAGNATION OU PERFORMANCES FINANCIÈRES EN BAISSE BRUTALE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1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TURN-OVER ÉLEVÉ ET DÉMISSIONS SUCCESSIVES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1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MAUVAIS CLIMAT SOCIAL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1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MÉSENTENTES ET CONFLITS AU SEIN DE L’ÉQUIPE DE DIRECTION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1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PLAINTES ET DÉFICIT D’IMAGE AUPRÈS DES CLIENTS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1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NIVEAU DE PROCÈS METTANT EN CAUSE L’ENTREPRISE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635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62000" y="231584"/>
            <a:ext cx="10668000" cy="164801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 L’ACCÈS À L’INFORMATION: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UN DROIT ET UN DEVOIR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31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B5B60D-DB10-4301-BB41-12899E252C9A}"/>
              </a:ext>
            </a:extLst>
          </p:cNvPr>
          <p:cNvSpPr txBox="1"/>
          <p:nvPr/>
        </p:nvSpPr>
        <p:spPr>
          <a:xfrm>
            <a:off x="3540331" y="2807585"/>
            <a:ext cx="7165769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UNE OBLIGATION POUR LA SOCIÉTÉ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UN DEVOIR POUR L’ADMINISTRATEUR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7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9900" y="136525"/>
            <a:ext cx="11074400" cy="164801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 DEVOIR D’INFORMATION ET RESPONSABILITÉ DE L’ADMINISTRATEUR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63600" y="2689920"/>
            <a:ext cx="109615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fr-FR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L’abstention ne permet pas d’écarter la responsabilité individuelle de l’administrateur en cas de décision fautive du conseil </a:t>
            </a:r>
            <a:r>
              <a:rPr lang="fr-FR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fr-FR" sz="32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Cour de Cassation Arrêt Crédit Martiniquais, 30 mars 2010</a:t>
            </a: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)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0105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31800" y="619125"/>
            <a:ext cx="11074400" cy="164801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 LES SOURCES D’INFORMATION DE L’ADMINISTRATEUR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2715" y="2999482"/>
            <a:ext cx="11509169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33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0E5F08-EAE7-49E5-881F-AD5A39D3DFD5}"/>
              </a:ext>
            </a:extLst>
          </p:cNvPr>
          <p:cNvSpPr txBox="1"/>
          <p:nvPr/>
        </p:nvSpPr>
        <p:spPr>
          <a:xfrm>
            <a:off x="2563915" y="2507976"/>
            <a:ext cx="9870869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endParaRPr lang="fr-FR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INFORMATIONS ISSUES DU MANAGEMENT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INFORMATIONS ISSUES DES AUDITEURS ET DES COMITÉS DU CONSEIL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727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" y="136525"/>
            <a:ext cx="12192000" cy="13094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 LES CANAUX INFORMELS DE L’ADMINISTRATEUR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27331" y="1788886"/>
            <a:ext cx="10963069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endParaRPr lang="fr-FR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RETOURS D’EXPÉRIENCES CLIENTS: UNE MINE D’OR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L’IMAGE DANS LES MÉDIAS ET LE CAPITAL RÉPUTATIONNEL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AVIS ET OPINIONS DES ACTEURS DU SECTEUR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293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36525"/>
            <a:ext cx="12192000" cy="13102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DES POINTS D’ATTENTION MAJEURS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5815" y="1706820"/>
            <a:ext cx="106059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 CONTRÔLE DES CONFLITS D’INTÉRÊTS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MARCHÉS EN MATIÈRE D’ACQUISITION DE BIENS ET SERVICES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RÉPUTATION DES GRANDS FOURNISSEURS ET PARTENAIRES DE L’ENTREPRISE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QUALITÉ DES RECRUTEMENTS DANS LE MANAGEMENT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LES SYSTÈMES DE PROMOTIONS INTERNES ET DE RÉMUNÉRATIONS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PROTECTION DES DONNÉES ET INFORMATIONS SENSIBLES                                     DE L’ENTREPRISE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05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92100" y="2517033"/>
            <a:ext cx="11379200" cy="126188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cap="all" spc="-1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éTHIQUE</a:t>
            </a:r>
            <a:r>
              <a:rPr lang="en-US" sz="4400" b="1" cap="all" spc="-100" dirty="0">
                <a:solidFill>
                  <a:srgbClr val="FFFFFF"/>
                </a:solidFill>
                <a:latin typeface="Arial Narrow" panose="020B0606020202030204" pitchFamily="34" charset="0"/>
              </a:rPr>
              <a:t> ET </a:t>
            </a:r>
            <a:r>
              <a:rPr lang="en-US" sz="4400" b="1" cap="all" spc="-1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CONFORMITé</a:t>
            </a:r>
            <a:r>
              <a:rPr lang="en-US" sz="4400" b="1" cap="all" spc="-100" dirty="0">
                <a:solidFill>
                  <a:srgbClr val="FFFFFF"/>
                </a:solidFill>
                <a:latin typeface="Arial Narrow" panose="020B0606020202030204" pitchFamily="34" charset="0"/>
              </a:rPr>
              <a:t>: LE TALON </a:t>
            </a:r>
            <a:r>
              <a:rPr lang="en-US" sz="4400" b="1" cap="all" spc="-1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D’ACHILLE</a:t>
            </a:r>
            <a:endParaRPr lang="fr-CI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00" b="1" cap="all" spc="-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4117" y="1846054"/>
            <a:ext cx="11509169" cy="123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fr-FR" sz="3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2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0493" y="2517033"/>
            <a:ext cx="11851013" cy="126188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cap="all" spc="-1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RÔLE</a:t>
            </a:r>
            <a:r>
              <a:rPr lang="en-US" sz="4400" b="1" cap="all" spc="-100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4400" b="1" cap="all" spc="-1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FONDAMMENTAL</a:t>
            </a:r>
            <a:r>
              <a:rPr lang="en-US" sz="4400" b="1" cap="all" spc="-100" dirty="0">
                <a:solidFill>
                  <a:srgbClr val="FFFFFF"/>
                </a:solidFill>
                <a:latin typeface="Arial Narrow" panose="020B0606020202030204" pitchFamily="34" charset="0"/>
              </a:rPr>
              <a:t> DE LA </a:t>
            </a:r>
            <a:r>
              <a:rPr lang="en-US" sz="4400" b="1" cap="all" spc="-1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FONCTION</a:t>
            </a:r>
            <a:r>
              <a:rPr lang="en-US" sz="4400" b="1" cap="all" spc="-100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4400" b="1" cap="all" spc="-1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JURIDIQUE</a:t>
            </a:r>
            <a:endParaRPr lang="fr-CI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00" b="1" cap="all" spc="-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4117" y="1846054"/>
            <a:ext cx="11509169" cy="123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fr-FR" sz="3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934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36525"/>
            <a:ext cx="12191999" cy="126188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cap="all" spc="-100" dirty="0">
                <a:solidFill>
                  <a:srgbClr val="FFFFFF"/>
                </a:solidFill>
                <a:latin typeface="Arial Narrow" panose="020B0606020202030204" pitchFamily="34" charset="0"/>
              </a:rPr>
              <a:t>La réaction du conseil face aux clignotants</a:t>
            </a:r>
            <a:endParaRPr lang="fr-CI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00" b="1" cap="all" spc="-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4117" y="1846054"/>
            <a:ext cx="11509169" cy="123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fr-FR" sz="3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38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22A106-D2B0-49AE-B2B6-E3D1E98C8617}"/>
              </a:ext>
            </a:extLst>
          </p:cNvPr>
          <p:cNvSpPr txBox="1"/>
          <p:nvPr/>
        </p:nvSpPr>
        <p:spPr>
          <a:xfrm>
            <a:off x="1611881" y="1571398"/>
            <a:ext cx="1029188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UN PRÉALABLE: OBTENIR LES EXPLICATIONS ET ÉCLAIRAGES SUR LES CONSTATS OU ANOMALIES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CONCERTATION POUR ÉVALUER LA SITUATION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MESURES CORRECTIVES ET RECOMMANDATIONS POUR                        UN REDRESSEMENT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MISE EN PLACE D’UN COMITÉ AD HOC     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endParaRPr lang="fr-FR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fr-FR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LA SANCTION EXTRÊME: LA SÉPARATION</a:t>
            </a:r>
          </a:p>
        </p:txBody>
      </p:sp>
    </p:spTree>
    <p:extLst>
      <p:ext uri="{BB962C8B-B14F-4D97-AF65-F5344CB8AC3E}">
        <p14:creationId xmlns:p14="http://schemas.microsoft.com/office/powerpoint/2010/main" val="646604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36525"/>
            <a:ext cx="12192000" cy="126919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 GESTION D’UNE RÉVOCATION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30465" y="2026722"/>
            <a:ext cx="10371035" cy="3999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FFFFFF"/>
                </a:solidFill>
                <a:latin typeface="Arial Narrow" panose="020B0606020202030204" pitchFamily="34" charset="0"/>
              </a:rPr>
              <a:t>VÉRIFIER SI LE DIRECTEUR GÉNÉRAL A LE DOUBLE STATUT</a:t>
            </a:r>
          </a:p>
          <a:p>
            <a:pPr lvl="0">
              <a:spcBef>
                <a:spcPct val="0"/>
              </a:spcBef>
              <a:buClrTx/>
            </a:pPr>
            <a:r>
              <a:rPr lang="fr-FR" sz="3200" b="1" dirty="0">
                <a:solidFill>
                  <a:srgbClr val="FFFFFF"/>
                </a:solidFill>
                <a:latin typeface="Arial Narrow" panose="020B0606020202030204" pitchFamily="34" charset="0"/>
              </a:rPr>
              <a:t>   DE SALARIÉ ET DE MANDATAIRE SOCIAL</a:t>
            </a:r>
          </a:p>
          <a:p>
            <a:pPr lvl="0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fr-FR" sz="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FFFFFF"/>
                </a:solidFill>
                <a:latin typeface="Arial Narrow" panose="020B0606020202030204" pitchFamily="34" charset="0"/>
              </a:rPr>
              <a:t>ORGANISER LE TIMING DE LA PRISE DE DÉCISION</a:t>
            </a:r>
          </a:p>
          <a:p>
            <a:pPr lvl="0"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PRIVILÉGIER LA SÉPARATION AMIABLE</a:t>
            </a:r>
          </a:p>
          <a:p>
            <a:pPr lvl="0"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PROTÉGER L’IMAGE DE L’ENTREPRISE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180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35092" y="898525"/>
            <a:ext cx="11487108" cy="701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DEVOIR D’INFORMATION ET RESPONSABILITÉ DE L’ADMINISTRATEUR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SOURCES D’INFORMATION DE L’ADMINISTRATEUR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LES CANAUX INFORMELS DE L’ADMINISTRATEUR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DES POINTS D’ATTENTION MAJEURS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ÉTHIQUE ET CONFORMITÉ: LE TALON D’ACHILLE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RÔLE FONDAMENTAL DE LA FONCTION JURIDIQUE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CI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 REACTION DU CONSEIL FACE AUX CLIGNOTANTS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CI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 GESTION D’UNE RÉVOCATION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QUESTIONS DE CONSCIENCE DE L’ADMINISTRATEUR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CI" sz="1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CI" sz="26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4016" y="224711"/>
            <a:ext cx="11487108" cy="184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fr-FR" sz="4800" b="1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411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2677633"/>
            <a:ext cx="12192000" cy="126919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QUESTION DE CONSCIENCE DE L’ADMINISTRATEUR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7076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36525"/>
            <a:ext cx="12191999" cy="13102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FFFFFF"/>
                </a:solidFill>
                <a:latin typeface="Arial"/>
              </a:rPr>
              <a:t>CONCLUSION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14857" y="2661822"/>
            <a:ext cx="9368883" cy="247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ClrTx/>
            </a:pPr>
            <a:r>
              <a:rPr lang="fr-FR" sz="3600" b="1" dirty="0">
                <a:solidFill>
                  <a:srgbClr val="FFFFFF"/>
                </a:solidFill>
                <a:latin typeface="Arial Narrow" panose="020B0606020202030204" pitchFamily="34" charset="0"/>
              </a:rPr>
              <a:t>VOTRE CONSEIL D’ADMINISTRATION EST-IL SUFFISAMMENT PRÉPARÉ POUR PRÉVENIR LES INSUFFISANCES MANAGÉRIALES </a:t>
            </a:r>
            <a:r>
              <a:rPr lang="fr-FR" sz="3200" b="1" dirty="0">
                <a:solidFill>
                  <a:srgbClr val="FFFFFF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394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" y="886006"/>
            <a:ext cx="12191999" cy="214635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fr-FR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JE VOUS REMERCIE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fr-FR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fr-FR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42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3302A3-F0B6-486C-B804-1FD10AE04F1E}"/>
              </a:ext>
            </a:extLst>
          </p:cNvPr>
          <p:cNvSpPr/>
          <p:nvPr/>
        </p:nvSpPr>
        <p:spPr>
          <a:xfrm>
            <a:off x="4013201" y="4395787"/>
            <a:ext cx="7823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MES CONTACTS POUR POURSUIVRE LA RÉFLEXION </a:t>
            </a:r>
            <a:br>
              <a:rPr lang="fr-FR" sz="28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		</a:t>
            </a:r>
            <a:br>
              <a:rPr 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Tel 	   : +225 27 22 40 64 30</a:t>
            </a:r>
            <a:br>
              <a:rPr 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br>
              <a:rPr 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fr-FR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E-mail   : </a:t>
            </a:r>
            <a:r>
              <a:rPr lang="fr-FR" sz="2800" dirty="0" err="1">
                <a:solidFill>
                  <a:schemeClr val="bg1"/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michel.brizoua@bilebrizoua.ci</a:t>
            </a:r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fr-FR" sz="1400" dirty="0"/>
              <a:t>                            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C2CFB3D-1C9C-4687-9F0F-F8DD4988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54000"/>
          </a:blip>
          <a:srcRect/>
          <a:stretch>
            <a:fillRect/>
          </a:stretch>
        </p:blipFill>
        <p:spPr bwMode="auto">
          <a:xfrm>
            <a:off x="5486400" y="-13886"/>
            <a:ext cx="863600" cy="8636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91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2631877"/>
            <a:ext cx="12192000" cy="1282700"/>
          </a:xfrm>
          <a:solidFill>
            <a:srgbClr val="002060"/>
          </a:solidFill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fr-FR" sz="5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5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 COMPLEXITÉ DE L’ENVIRONNEMENT DE L’ENTREPRISE</a:t>
            </a:r>
            <a:b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CI" b="1" dirty="0">
                <a:solidFill>
                  <a:srgbClr val="FFFFFF"/>
                </a:solidFill>
              </a:rPr>
            </a:br>
            <a:endParaRPr lang="fr-F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72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41300" y="2595661"/>
            <a:ext cx="11620500" cy="1311077"/>
          </a:xfrm>
          <a:solidFill>
            <a:srgbClr val="002060"/>
          </a:solidFill>
          <a:ln>
            <a:noFill/>
          </a:ln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  <a:t>LE REDOUTABLE DÉFI PERMANENT : AFFRONTER L'IMPRÉVU</a:t>
            </a:r>
            <a:endParaRPr lang="fr-F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1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65100" y="2463800"/>
            <a:ext cx="12026900" cy="1562100"/>
          </a:xfrm>
          <a:solidFill>
            <a:srgbClr val="002060"/>
          </a:solidFill>
          <a:ln>
            <a:noFill/>
          </a:ln>
        </p:spPr>
        <p:txBody>
          <a:bodyPr>
            <a:noAutofit/>
          </a:bodyPr>
          <a:lstStyle/>
          <a:p>
            <a:pPr marL="342900" indent="-342900" algn="ctr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br>
              <a:rPr lang="fr-FR" sz="5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5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  <a:t> L’ÉPÉE DU RÉGULATEUR </a:t>
            </a:r>
            <a:b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24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CI" b="1" dirty="0">
                <a:solidFill>
                  <a:srgbClr val="FFFFFF"/>
                </a:solidFill>
              </a:rPr>
            </a:br>
            <a:endParaRPr lang="fr-F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22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92100" y="2286001"/>
            <a:ext cx="11696700" cy="1422399"/>
          </a:xfrm>
          <a:solidFill>
            <a:srgbClr val="002060"/>
          </a:solidFill>
          <a:ln>
            <a:noFill/>
          </a:ln>
        </p:spPr>
        <p:txBody>
          <a:bodyPr>
            <a:noAutofit/>
          </a:bodyPr>
          <a:lstStyle/>
          <a:p>
            <a:pPr marL="342900" indent="-342900" algn="ctr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br>
              <a:rPr lang="fr-FR" sz="5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5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 VALEUR AJOUTÉE DU CONSEIL: AGIR EN AMONT</a:t>
            </a: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24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CI" b="1" dirty="0">
                <a:solidFill>
                  <a:srgbClr val="FFFFFF"/>
                </a:solidFill>
              </a:rPr>
            </a:br>
            <a:endParaRPr lang="fr-F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74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79400" y="2425701"/>
            <a:ext cx="11607800" cy="1396999"/>
          </a:xfrm>
          <a:solidFill>
            <a:srgbClr val="002060"/>
          </a:solidFill>
          <a:ln>
            <a:noFill/>
          </a:ln>
        </p:spPr>
        <p:txBody>
          <a:bodyPr>
            <a:noAutofit/>
          </a:bodyPr>
          <a:lstStyle/>
          <a:p>
            <a:pPr marL="342900" indent="-342900" algn="ctr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br>
              <a:rPr lang="fr-FR" sz="5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5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  <a:t>UN INDICATEUR CLÉ: LA COMPOSITION DU CONSEIL D’ADMINISTRATION </a:t>
            </a: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40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sz="2400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FR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fr-CI" b="1" dirty="0">
                <a:solidFill>
                  <a:srgbClr val="FFFFFF"/>
                </a:solidFill>
              </a:rPr>
            </a:br>
            <a:endParaRPr lang="fr-F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FF5A-9E22-4946-973B-67F68FAD47D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8776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4082</TotalTime>
  <Words>1163</Words>
  <Application>Microsoft Office PowerPoint</Application>
  <PresentationFormat>Grand écran</PresentationFormat>
  <Paragraphs>358</Paragraphs>
  <Slides>42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8" baseType="lpstr">
      <vt:lpstr>Arial</vt:lpstr>
      <vt:lpstr>Arial Narrow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  LA COMPLEXITÉ DE L’ENVIRONNEMENT DE L’ENTREPRISE  </vt:lpstr>
      <vt:lpstr>LE REDOUTABLE DÉFI PERMANENT : AFFRONTER L'IMPRÉVU</vt:lpstr>
      <vt:lpstr>      L’ÉPÉE DU RÉGULATEUR       </vt:lpstr>
      <vt:lpstr>     LA VALEUR AJOUTÉE DU CONSEIL: AGIR EN AMONT      </vt:lpstr>
      <vt:lpstr>       UN INDICATEUR CLÉ: LA COMPOSITION DU CONSEIL D’ADMINISTRATION        </vt:lpstr>
      <vt:lpstr>        LES RESPONSABILITÉS EN CAS D’INSUFFISANCES  ET FAUTES MANAGÉRIALES         </vt:lpstr>
      <vt:lpstr>Présentation PowerPoint</vt:lpstr>
      <vt:lpstr> LES NOTIONS D’INSUFFISANCES ET FAUTES MANAGÉRIALES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Agathe N'GUESSAN</cp:lastModifiedBy>
  <cp:revision>308</cp:revision>
  <cp:lastPrinted>2024-10-28T23:48:38Z</cp:lastPrinted>
  <dcterms:created xsi:type="dcterms:W3CDTF">2023-06-07T11:26:47Z</dcterms:created>
  <dcterms:modified xsi:type="dcterms:W3CDTF">2024-10-29T02:15:53Z</dcterms:modified>
</cp:coreProperties>
</file>